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15"/>
  </p:notesMasterIdLst>
  <p:sldIdLst>
    <p:sldId id="256" r:id="rId3"/>
    <p:sldId id="257" r:id="rId4"/>
    <p:sldId id="259" r:id="rId5"/>
    <p:sldId id="258" r:id="rId6"/>
    <p:sldId id="260" r:id="rId7"/>
    <p:sldId id="261" r:id="rId8"/>
    <p:sldId id="262" r:id="rId9"/>
    <p:sldId id="263" r:id="rId10"/>
    <p:sldId id="264" r:id="rId11"/>
    <p:sldId id="265" r:id="rId12"/>
    <p:sldId id="266" r:id="rId13"/>
    <p:sldId id="267"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94" d="100"/>
          <a:sy n="94" d="100"/>
        </p:scale>
        <p:origin x="-108" y="-92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59AE55-067C-4E71-8559-F846E2B60A14}" type="datetimeFigureOut">
              <a:rPr lang="en-US" smtClean="0"/>
              <a:pPr/>
              <a:t>7/18/2011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1976A3-C253-4FA3-A1A3-22127CA14683}"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9E2041D-3AF7-47DF-9B9B-FFF04CA1869E}" type="datetime1">
              <a:rPr lang="en-US" smtClean="0"/>
              <a:pPr/>
              <a:t>7/18/2011</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300C09D-B0E8-49F3-A008-7F786BE4F69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5FEB21-8F53-4983-B641-6D4F1FA3EED6}" type="datetime1">
              <a:rPr lang="en-US" smtClean="0"/>
              <a:pPr/>
              <a:t>7/18/2011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00C09D-B0E8-49F3-A008-7F786BE4F69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9C0380-B960-432D-AD90-3FA3AC403370}" type="datetime1">
              <a:rPr lang="en-US" smtClean="0"/>
              <a:pPr/>
              <a:t>7/18/2011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00C09D-B0E8-49F3-A008-7F786BE4F69C}"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DBB5880-08E7-42CC-8ABB-90D4EBAD004B}" type="datetimeFigureOut">
              <a:rPr lang="en-US" smtClean="0"/>
              <a:pPr/>
              <a:t>7/18/2011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8CBBF4-EDB2-4647-B426-33ADD42593F3}"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DBB5880-08E7-42CC-8ABB-90D4EBAD004B}" type="datetimeFigureOut">
              <a:rPr lang="en-US" smtClean="0"/>
              <a:pPr/>
              <a:t>7/18/2011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8CBBF4-EDB2-4647-B426-33ADD42593F3}" type="slidenum">
              <a:rPr lang="en-US" smtClean="0"/>
              <a:pPr/>
              <a:t>‹#›</a:t>
            </a:fld>
            <a:endParaRPr lang="en-US"/>
          </a:p>
        </p:txBody>
      </p:sp>
      <p:sp>
        <p:nvSpPr>
          <p:cNvPr id="7" name="Rectangle 6"/>
          <p:cNvSpPr/>
          <p:nvPr userDrawn="1"/>
        </p:nvSpPr>
        <p:spPr>
          <a:xfrm>
            <a:off x="0" y="6172200"/>
            <a:ext cx="9144000"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4" descr="G:\PHYS\PROGRAMS\Environmental Education\HR Green\LOGOs\Ask HR Green NEW 2011\askHRgreen-Color.jpg"/>
          <p:cNvPicPr>
            <a:picLocks noChangeAspect="1" noChangeArrowheads="1"/>
          </p:cNvPicPr>
          <p:nvPr userDrawn="1"/>
        </p:nvPicPr>
        <p:blipFill>
          <a:blip r:embed="rId2" cstate="print"/>
          <a:srcRect/>
          <a:stretch>
            <a:fillRect/>
          </a:stretch>
        </p:blipFill>
        <p:spPr bwMode="auto">
          <a:xfrm>
            <a:off x="0" y="6248400"/>
            <a:ext cx="2408238" cy="500004"/>
          </a:xfrm>
          <a:prstGeom prst="rect">
            <a:avLst/>
          </a:prstGeom>
          <a:noFill/>
        </p:spPr>
      </p:pic>
      <p:cxnSp>
        <p:nvCxnSpPr>
          <p:cNvPr id="9" name="Straight Connector 8"/>
          <p:cNvCxnSpPr/>
          <p:nvPr userDrawn="1"/>
        </p:nvCxnSpPr>
        <p:spPr>
          <a:xfrm>
            <a:off x="457200" y="1143000"/>
            <a:ext cx="8229600" cy="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DBB5880-08E7-42CC-8ABB-90D4EBAD004B}" type="datetimeFigureOut">
              <a:rPr lang="en-US" smtClean="0"/>
              <a:pPr/>
              <a:t>7/18/2011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8CBBF4-EDB2-4647-B426-33ADD42593F3}"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DBB5880-08E7-42CC-8ABB-90D4EBAD004B}" type="datetimeFigureOut">
              <a:rPr lang="en-US" smtClean="0"/>
              <a:pPr/>
              <a:t>7/18/2011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8CBBF4-EDB2-4647-B426-33ADD42593F3}"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DBB5880-08E7-42CC-8ABB-90D4EBAD004B}" type="datetimeFigureOut">
              <a:rPr lang="en-US" smtClean="0"/>
              <a:pPr/>
              <a:t>7/18/2011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88CBBF4-EDB2-4647-B426-33ADD42593F3}"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DBB5880-08E7-42CC-8ABB-90D4EBAD004B}" type="datetimeFigureOut">
              <a:rPr lang="en-US" smtClean="0"/>
              <a:pPr/>
              <a:t>7/18/2011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88CBBF4-EDB2-4647-B426-33ADD42593F3}"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BB5880-08E7-42CC-8ABB-90D4EBAD004B}" type="datetimeFigureOut">
              <a:rPr lang="en-US" smtClean="0"/>
              <a:pPr/>
              <a:t>7/18/2011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88CBBF4-EDB2-4647-B426-33ADD42593F3}" type="slidenum">
              <a:rPr lang="en-US" smtClean="0"/>
              <a:pPr/>
              <a:t>‹#›</a:t>
            </a:fld>
            <a:endParaRPr lang="en-US"/>
          </a:p>
        </p:txBody>
      </p:sp>
      <p:sp>
        <p:nvSpPr>
          <p:cNvPr id="5" name="Rectangle 4"/>
          <p:cNvSpPr/>
          <p:nvPr userDrawn="1"/>
        </p:nvSpPr>
        <p:spPr>
          <a:xfrm>
            <a:off x="0" y="6172200"/>
            <a:ext cx="9144000"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4" descr="G:\PHYS\PROGRAMS\Environmental Education\HR Green\LOGOs\Ask HR Green NEW 2011\askHRgreen-Color.jpg"/>
          <p:cNvPicPr>
            <a:picLocks noChangeAspect="1" noChangeArrowheads="1"/>
          </p:cNvPicPr>
          <p:nvPr userDrawn="1"/>
        </p:nvPicPr>
        <p:blipFill>
          <a:blip r:embed="rId2" cstate="print"/>
          <a:srcRect/>
          <a:stretch>
            <a:fillRect/>
          </a:stretch>
        </p:blipFill>
        <p:spPr bwMode="auto">
          <a:xfrm>
            <a:off x="0" y="6248400"/>
            <a:ext cx="2408238" cy="500004"/>
          </a:xfrm>
          <a:prstGeom prst="rect">
            <a:avLst/>
          </a:prstGeom>
          <a:noFill/>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BB5880-08E7-42CC-8ABB-90D4EBAD004B}" type="datetimeFigureOut">
              <a:rPr lang="en-US" smtClean="0"/>
              <a:pPr/>
              <a:t>7/18/2011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8CBBF4-EDB2-4647-B426-33ADD42593F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p:txBody>
          <a:bodyPr/>
          <a:lstStyle/>
          <a:p>
            <a:fld id="{8300C09D-B0E8-49F3-A008-7F786BE4F69C}" type="slidenum">
              <a:rPr lang="en-US" smtClean="0"/>
              <a:pPr/>
              <a:t>‹#›</a:t>
            </a:fld>
            <a:endParaRPr lang="en-US"/>
          </a:p>
        </p:txBody>
      </p:sp>
      <p:cxnSp>
        <p:nvCxnSpPr>
          <p:cNvPr id="8" name="Straight Connector 7"/>
          <p:cNvCxnSpPr/>
          <p:nvPr userDrawn="1"/>
        </p:nvCxnSpPr>
        <p:spPr>
          <a:xfrm>
            <a:off x="457200" y="1143000"/>
            <a:ext cx="8229600" cy="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Rectangle 8"/>
          <p:cNvSpPr/>
          <p:nvPr userDrawn="1"/>
        </p:nvSpPr>
        <p:spPr>
          <a:xfrm>
            <a:off x="0" y="6172200"/>
            <a:ext cx="9144000"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G:\PHYS\PROGRAMS\Environmental Education\HR Green\LOGOs\Ask HR Green NEW 2011\askHRgreen-Color.jpg"/>
          <p:cNvPicPr>
            <a:picLocks noChangeAspect="1" noChangeArrowheads="1"/>
          </p:cNvPicPr>
          <p:nvPr userDrawn="1"/>
        </p:nvPicPr>
        <p:blipFill>
          <a:blip r:embed="rId2" cstate="print"/>
          <a:srcRect/>
          <a:stretch>
            <a:fillRect/>
          </a:stretch>
        </p:blipFill>
        <p:spPr bwMode="auto">
          <a:xfrm>
            <a:off x="0" y="6248400"/>
            <a:ext cx="2408238" cy="500004"/>
          </a:xfrm>
          <a:prstGeom prst="rect">
            <a:avLst/>
          </a:prstGeom>
          <a:noFill/>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BB5880-08E7-42CC-8ABB-90D4EBAD004B}" type="datetimeFigureOut">
              <a:rPr lang="en-US" smtClean="0"/>
              <a:pPr/>
              <a:t>7/18/2011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8CBBF4-EDB2-4647-B426-33ADD42593F3}"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DBB5880-08E7-42CC-8ABB-90D4EBAD004B}" type="datetimeFigureOut">
              <a:rPr lang="en-US" smtClean="0"/>
              <a:pPr/>
              <a:t>7/18/2011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8CBBF4-EDB2-4647-B426-33ADD42593F3}"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DBB5880-08E7-42CC-8ABB-90D4EBAD004B}" type="datetimeFigureOut">
              <a:rPr lang="en-US" smtClean="0"/>
              <a:pPr/>
              <a:t>7/18/2011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8CBBF4-EDB2-4647-B426-33ADD42593F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FB91C61-3F77-4362-8653-CBFA3FCDE1E1}" type="datetime1">
              <a:rPr lang="en-US" smtClean="0"/>
              <a:pPr/>
              <a:t>7/18/2011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00C09D-B0E8-49F3-A008-7F786BE4F69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3FB6123-02D0-4FF5-A92A-D7F0EAAED617}" type="datetime1">
              <a:rPr lang="en-US" smtClean="0"/>
              <a:pPr/>
              <a:t>7/18/2011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00C09D-B0E8-49F3-A008-7F786BE4F69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B972962-28D4-408D-AA96-8C27E1CDE64D}" type="datetime1">
              <a:rPr lang="en-US" smtClean="0"/>
              <a:pPr/>
              <a:t>7/18/2011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300C09D-B0E8-49F3-A008-7F786BE4F69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30804CD-8A5A-42DA-B458-242E013C2F86}" type="datetime1">
              <a:rPr lang="en-US" smtClean="0"/>
              <a:pPr/>
              <a:t>7/18/2011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300C09D-B0E8-49F3-A008-7F786BE4F69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78C25B-C4F3-46B6-BB5B-CF3DDEE58A04}" type="datetime1">
              <a:rPr lang="en-US" smtClean="0"/>
              <a:pPr/>
              <a:t>7/18/2011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300C09D-B0E8-49F3-A008-7F786BE4F69C}" type="slidenum">
              <a:rPr lang="en-US" smtClean="0"/>
              <a:pPr/>
              <a:t>‹#›</a:t>
            </a:fld>
            <a:endParaRPr lang="en-US"/>
          </a:p>
        </p:txBody>
      </p:sp>
      <p:sp>
        <p:nvSpPr>
          <p:cNvPr id="5" name="Rectangle 4"/>
          <p:cNvSpPr/>
          <p:nvPr userDrawn="1"/>
        </p:nvSpPr>
        <p:spPr>
          <a:xfrm>
            <a:off x="0" y="6172200"/>
            <a:ext cx="9144000"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4" descr="G:\PHYS\PROGRAMS\Environmental Education\HR Green\LOGOs\Ask HR Green NEW 2011\askHRgreen-Color.jpg"/>
          <p:cNvPicPr>
            <a:picLocks noChangeAspect="1" noChangeArrowheads="1"/>
          </p:cNvPicPr>
          <p:nvPr userDrawn="1"/>
        </p:nvPicPr>
        <p:blipFill>
          <a:blip r:embed="rId2" cstate="print"/>
          <a:srcRect/>
          <a:stretch>
            <a:fillRect/>
          </a:stretch>
        </p:blipFill>
        <p:spPr bwMode="auto">
          <a:xfrm>
            <a:off x="0" y="6248400"/>
            <a:ext cx="2408238" cy="500004"/>
          </a:xfrm>
          <a:prstGeom prst="rect">
            <a:avLst/>
          </a:prstGeom>
          <a:noFill/>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F37C745-AEBE-42D7-85A8-19080BC88A28}" type="datetime1">
              <a:rPr lang="en-US" smtClean="0"/>
              <a:pPr/>
              <a:t>7/18/2011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00C09D-B0E8-49F3-A008-7F786BE4F69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3A15C74-D20D-4C9B-90EF-A0C527C3E5B1}" type="datetime1">
              <a:rPr lang="en-US" smtClean="0"/>
              <a:pPr/>
              <a:t>7/18/2011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00C09D-B0E8-49F3-A008-7F786BE4F69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a:ln>
            <a:noFill/>
          </a:ln>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36A0D9-4C6B-4464-B851-6BCAE8078AF2}" type="datetime1">
              <a:rPr lang="en-US" smtClean="0"/>
              <a:pPr/>
              <a:t>7/18/2011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00C09D-B0E8-49F3-A008-7F786BE4F69C}" type="slidenum">
              <a:rPr lang="en-US" smtClean="0"/>
              <a:pPr/>
              <a:t>‹#›</a:t>
            </a:fld>
            <a:endParaRPr lang="en-US"/>
          </a:p>
        </p:txBody>
      </p:sp>
      <p:sp>
        <p:nvSpPr>
          <p:cNvPr id="9" name="Rectangle 8"/>
          <p:cNvSpPr/>
          <p:nvPr userDrawn="1"/>
        </p:nvSpPr>
        <p:spPr>
          <a:xfrm>
            <a:off x="0" y="0"/>
            <a:ext cx="9144000" cy="1143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4" descr="G:\PHYS\PROGRAMS\Environmental Education\HR Green\LOGOs\Ask HR Green NEW 2011\askHRgreen-Color.jpg"/>
          <p:cNvPicPr>
            <a:picLocks noChangeAspect="1" noChangeArrowheads="1"/>
          </p:cNvPicPr>
          <p:nvPr userDrawn="1"/>
        </p:nvPicPr>
        <p:blipFill>
          <a:blip r:embed="rId13" cstate="print"/>
          <a:srcRect/>
          <a:stretch>
            <a:fillRect/>
          </a:stretch>
        </p:blipFill>
        <p:spPr bwMode="auto">
          <a:xfrm>
            <a:off x="2920444" y="381000"/>
            <a:ext cx="3303113" cy="685800"/>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BB5880-08E7-42CC-8ABB-90D4EBAD004B}" type="datetimeFigureOut">
              <a:rPr lang="en-US" smtClean="0"/>
              <a:pPr/>
              <a:t>7/18/2011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8CBBF4-EDB2-4647-B426-33ADD42593F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52600"/>
            <a:ext cx="7772400" cy="1470025"/>
          </a:xfrm>
        </p:spPr>
        <p:txBody>
          <a:bodyPr/>
          <a:lstStyle/>
          <a:p>
            <a:r>
              <a:rPr lang="en-US" dirty="0" smtClean="0"/>
              <a:t>Storm </a:t>
            </a:r>
            <a:r>
              <a:rPr lang="en-US" smtClean="0"/>
              <a:t>Drain </a:t>
            </a:r>
            <a:r>
              <a:rPr lang="en-US" smtClean="0"/>
              <a:t>Medallion </a:t>
            </a:r>
            <a:r>
              <a:rPr lang="en-US" dirty="0" smtClean="0"/>
              <a:t/>
            </a:r>
            <a:br>
              <a:rPr lang="en-US" dirty="0" smtClean="0"/>
            </a:br>
            <a:r>
              <a:rPr lang="en-US" dirty="0" smtClean="0"/>
              <a:t>Mini-Grant Program</a:t>
            </a:r>
            <a:endParaRPr lang="en-US" dirty="0"/>
          </a:p>
        </p:txBody>
      </p:sp>
      <p:pic>
        <p:nvPicPr>
          <p:cNvPr id="5" name="Picture 4" descr="HPIM0451"/>
          <p:cNvPicPr/>
          <p:nvPr/>
        </p:nvPicPr>
        <p:blipFill>
          <a:blip r:embed="rId2" cstate="print"/>
          <a:srcRect/>
          <a:stretch>
            <a:fillRect/>
          </a:stretch>
        </p:blipFill>
        <p:spPr bwMode="auto">
          <a:xfrm>
            <a:off x="3124200" y="3429000"/>
            <a:ext cx="2838450" cy="2290446"/>
          </a:xfrm>
          <a:prstGeom prst="roundRect">
            <a:avLst>
              <a:gd name="adj" fmla="val 16667"/>
            </a:avLst>
          </a:prstGeom>
          <a:ln w="38100">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300C09D-B0E8-49F3-A008-7F786BE4F69C}" type="slidenum">
              <a:rPr lang="en-US" smtClean="0"/>
              <a:pPr/>
              <a:t>10</a:t>
            </a:fld>
            <a:endParaRPr lang="en-US"/>
          </a:p>
        </p:txBody>
      </p:sp>
      <p:sp>
        <p:nvSpPr>
          <p:cNvPr id="2" name="Title 1"/>
          <p:cNvSpPr>
            <a:spLocks noGrp="1"/>
          </p:cNvSpPr>
          <p:nvPr>
            <p:ph type="title" idx="4294967295"/>
          </p:nvPr>
        </p:nvSpPr>
        <p:spPr>
          <a:xfrm>
            <a:off x="457200" y="4953000"/>
            <a:ext cx="8229600" cy="1143000"/>
          </a:xfrm>
        </p:spPr>
        <p:txBody>
          <a:bodyPr>
            <a:noAutofit/>
          </a:bodyPr>
          <a:lstStyle/>
          <a:p>
            <a:pPr algn="l"/>
            <a:r>
              <a:rPr lang="en-US" sz="2400" dirty="0" smtClean="0"/>
              <a:t>This picture shows the effects of stream bank erosion. The soil is not held down by vegetation, so it can easily wash into the stream when it rains. </a:t>
            </a:r>
            <a:r>
              <a:rPr lang="en-US" sz="1800" dirty="0" smtClean="0"/>
              <a:t>(Photo from Great Swamp Watershed Association). </a:t>
            </a:r>
            <a:endParaRPr lang="en-US" sz="1800" dirty="0"/>
          </a:p>
        </p:txBody>
      </p:sp>
      <p:pic>
        <p:nvPicPr>
          <p:cNvPr id="7" name="Content Placeholder 6" descr="streambank.erosion.jpg"/>
          <p:cNvPicPr>
            <a:picLocks noGrp="1" noChangeAspect="1"/>
          </p:cNvPicPr>
          <p:nvPr>
            <p:ph idx="4294967295"/>
          </p:nvPr>
        </p:nvPicPr>
        <p:blipFill>
          <a:blip r:embed="rId2" cstate="print"/>
          <a:stretch>
            <a:fillRect/>
          </a:stretch>
        </p:blipFill>
        <p:spPr>
          <a:xfrm>
            <a:off x="1714500" y="533400"/>
            <a:ext cx="5715000" cy="42862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How You Can Help</a:t>
            </a:r>
            <a:endParaRPr lang="en-US" dirty="0"/>
          </a:p>
        </p:txBody>
      </p:sp>
      <p:sp>
        <p:nvSpPr>
          <p:cNvPr id="3" name="Content Placeholder 2"/>
          <p:cNvSpPr>
            <a:spLocks noGrp="1"/>
          </p:cNvSpPr>
          <p:nvPr>
            <p:ph idx="1"/>
          </p:nvPr>
        </p:nvSpPr>
        <p:spPr/>
        <p:txBody>
          <a:bodyPr/>
          <a:lstStyle/>
          <a:p>
            <a:pPr lvl="0"/>
            <a:r>
              <a:rPr lang="en-US" dirty="0" smtClean="0"/>
              <a:t>Only let rain go down the storm rain</a:t>
            </a:r>
          </a:p>
          <a:p>
            <a:pPr lvl="0"/>
            <a:r>
              <a:rPr lang="en-US" dirty="0" smtClean="0"/>
              <a:t>Pick up pet waste</a:t>
            </a:r>
          </a:p>
          <a:p>
            <a:pPr lvl="0"/>
            <a:r>
              <a:rPr lang="en-US" dirty="0" smtClean="0"/>
              <a:t>Sweep up anything that is lying on pavement</a:t>
            </a:r>
          </a:p>
          <a:p>
            <a:pPr lvl="0"/>
            <a:r>
              <a:rPr lang="en-US" dirty="0" smtClean="0"/>
              <a:t>Plant native flowers, trees and shrubs</a:t>
            </a:r>
          </a:p>
          <a:p>
            <a:pPr lvl="0"/>
            <a:r>
              <a:rPr lang="en-US" dirty="0" smtClean="0"/>
              <a:t>Leave lawn clippings on lawn after mowing to let the nutrients return to the grass instead of using fertilizer. </a:t>
            </a:r>
          </a:p>
          <a:p>
            <a:pPr lvl="0"/>
            <a:endParaRPr lang="en-US" dirty="0" smtClean="0"/>
          </a:p>
          <a:p>
            <a:endParaRPr lang="en-US" dirty="0"/>
          </a:p>
        </p:txBody>
      </p:sp>
      <p:sp>
        <p:nvSpPr>
          <p:cNvPr id="4" name="Slide Number Placeholder 3"/>
          <p:cNvSpPr>
            <a:spLocks noGrp="1"/>
          </p:cNvSpPr>
          <p:nvPr>
            <p:ph type="sldNum" sz="quarter" idx="12"/>
          </p:nvPr>
        </p:nvSpPr>
        <p:spPr/>
        <p:txBody>
          <a:bodyPr/>
          <a:lstStyle/>
          <a:p>
            <a:fld id="{8300C09D-B0E8-49F3-A008-7F786BE4F69C}" type="slidenum">
              <a:rPr lang="en-US" smtClean="0"/>
              <a:pPr/>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Spread The Word!</a:t>
            </a:r>
            <a:endParaRPr lang="en-US" dirty="0"/>
          </a:p>
        </p:txBody>
      </p:sp>
      <p:sp>
        <p:nvSpPr>
          <p:cNvPr id="3" name="Content Placeholder 2"/>
          <p:cNvSpPr>
            <a:spLocks noGrp="1"/>
          </p:cNvSpPr>
          <p:nvPr>
            <p:ph idx="1"/>
          </p:nvPr>
        </p:nvSpPr>
        <p:spPr/>
        <p:txBody>
          <a:bodyPr/>
          <a:lstStyle/>
          <a:p>
            <a:pPr algn="ctr">
              <a:buNone/>
            </a:pPr>
            <a:endParaRPr lang="en-US" dirty="0" smtClean="0"/>
          </a:p>
          <a:p>
            <a:pPr algn="ctr">
              <a:buNone/>
            </a:pPr>
            <a:r>
              <a:rPr lang="en-US" dirty="0" smtClean="0"/>
              <a:t>Thank you for helping us inform people that storm drains lead directly to waterways!</a:t>
            </a:r>
            <a:endParaRPr lang="en-US" dirty="0"/>
          </a:p>
        </p:txBody>
      </p:sp>
      <p:sp>
        <p:nvSpPr>
          <p:cNvPr id="4" name="Slide Number Placeholder 3"/>
          <p:cNvSpPr>
            <a:spLocks noGrp="1"/>
          </p:cNvSpPr>
          <p:nvPr>
            <p:ph type="sldNum" sz="quarter" idx="12"/>
          </p:nvPr>
        </p:nvSpPr>
        <p:spPr/>
        <p:txBody>
          <a:bodyPr/>
          <a:lstStyle/>
          <a:p>
            <a:fld id="{8300C09D-B0E8-49F3-A008-7F786BE4F69C}" type="slidenum">
              <a:rPr lang="en-US" smtClean="0"/>
              <a:pPr/>
              <a:t>12</a:t>
            </a:fld>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Storm Drains   </a:t>
            </a:r>
            <a:endParaRPr lang="en-US" dirty="0"/>
          </a:p>
        </p:txBody>
      </p:sp>
      <p:sp>
        <p:nvSpPr>
          <p:cNvPr id="7" name="Content Placeholder 6"/>
          <p:cNvSpPr>
            <a:spLocks noGrp="1"/>
          </p:cNvSpPr>
          <p:nvPr>
            <p:ph idx="1"/>
          </p:nvPr>
        </p:nvSpPr>
        <p:spPr/>
        <p:txBody>
          <a:bodyPr/>
          <a:lstStyle/>
          <a:p>
            <a:r>
              <a:rPr lang="en-US" dirty="0" smtClean="0"/>
              <a:t>Storm drains are the entrance to the drain system that transports excess water from streets, parking lots and sidewalks  to nearby waterways. Like the overflow drain in your sink, storm drains give water another place to go in order to prevent flooding. </a:t>
            </a:r>
            <a:endParaRPr lang="en-US" dirty="0"/>
          </a:p>
        </p:txBody>
      </p:sp>
      <p:sp>
        <p:nvSpPr>
          <p:cNvPr id="4" name="Slide Number Placeholder 3"/>
          <p:cNvSpPr>
            <a:spLocks noGrp="1"/>
          </p:cNvSpPr>
          <p:nvPr>
            <p:ph type="sldNum" sz="quarter" idx="12"/>
          </p:nvPr>
        </p:nvSpPr>
        <p:spPr/>
        <p:txBody>
          <a:bodyPr/>
          <a:lstStyle/>
          <a:p>
            <a:fld id="{8300C09D-B0E8-49F3-A008-7F786BE4F69C}" type="slidenum">
              <a:rPr lang="en-US" smtClean="0"/>
              <a:pPr/>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300C09D-B0E8-49F3-A008-7F786BE4F69C}" type="slidenum">
              <a:rPr lang="en-US" smtClean="0"/>
              <a:pPr/>
              <a:t>3</a:t>
            </a:fld>
            <a:endParaRPr lang="en-US"/>
          </a:p>
        </p:txBody>
      </p:sp>
      <p:sp>
        <p:nvSpPr>
          <p:cNvPr id="3" name="Rectangle 2"/>
          <p:cNvSpPr/>
          <p:nvPr/>
        </p:nvSpPr>
        <p:spPr>
          <a:xfrm>
            <a:off x="0" y="2438400"/>
            <a:ext cx="9144000" cy="3810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0" y="1524000"/>
            <a:ext cx="4343400" cy="914400"/>
          </a:xfrm>
          <a:prstGeom prst="rect">
            <a:avLst/>
          </a:prstGeom>
          <a:solidFill>
            <a:schemeClr val="bg1">
              <a:lumMod val="9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0" y="2819400"/>
            <a:ext cx="9144000" cy="838200"/>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381000" y="838200"/>
            <a:ext cx="838200" cy="6858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HPIM0451"/>
          <p:cNvPicPr/>
          <p:nvPr/>
        </p:nvPicPr>
        <p:blipFill>
          <a:blip r:embed="rId2" cstate="print"/>
          <a:srcRect/>
          <a:stretch>
            <a:fillRect/>
          </a:stretch>
        </p:blipFill>
        <p:spPr bwMode="auto">
          <a:xfrm>
            <a:off x="1371600" y="2133600"/>
            <a:ext cx="1447800" cy="1086057"/>
          </a:xfrm>
          <a:prstGeom prst="roundRect">
            <a:avLst>
              <a:gd name="adj" fmla="val 16667"/>
            </a:avLst>
          </a:prstGeom>
          <a:ln w="38100">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cxnSp>
        <p:nvCxnSpPr>
          <p:cNvPr id="8" name="Elbow Connector 7"/>
          <p:cNvCxnSpPr/>
          <p:nvPr/>
        </p:nvCxnSpPr>
        <p:spPr>
          <a:xfrm rot="16200000" flipH="1">
            <a:off x="1866900" y="3162300"/>
            <a:ext cx="1676400" cy="1447800"/>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9" name="Elbow Connector 8"/>
          <p:cNvCxnSpPr/>
          <p:nvPr/>
        </p:nvCxnSpPr>
        <p:spPr>
          <a:xfrm rot="16200000" flipH="1">
            <a:off x="2057400" y="3048000"/>
            <a:ext cx="1600200" cy="1447800"/>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10" name="Elbow Connector 9"/>
          <p:cNvCxnSpPr/>
          <p:nvPr/>
        </p:nvCxnSpPr>
        <p:spPr>
          <a:xfrm rot="16200000" flipH="1">
            <a:off x="5524500" y="3238500"/>
            <a:ext cx="1447800" cy="1219200"/>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11" name="Elbow Connector 10"/>
          <p:cNvCxnSpPr/>
          <p:nvPr/>
        </p:nvCxnSpPr>
        <p:spPr>
          <a:xfrm rot="16200000" flipH="1">
            <a:off x="5676900" y="3238500"/>
            <a:ext cx="1447800" cy="1219200"/>
          </a:xfrm>
          <a:prstGeom prst="bentConnector3">
            <a:avLst>
              <a:gd name="adj1" fmla="val 43135"/>
            </a:avLst>
          </a:prstGeom>
        </p:spPr>
        <p:style>
          <a:lnRef idx="1">
            <a:schemeClr val="accent1"/>
          </a:lnRef>
          <a:fillRef idx="0">
            <a:schemeClr val="accent1"/>
          </a:fillRef>
          <a:effectRef idx="0">
            <a:schemeClr val="accent1"/>
          </a:effectRef>
          <a:fontRef idx="minor">
            <a:schemeClr val="tx1"/>
          </a:fontRef>
        </p:style>
      </p:cxnSp>
      <p:pic>
        <p:nvPicPr>
          <p:cNvPr id="12" name="Picture 11" descr="HPIM0451"/>
          <p:cNvPicPr/>
          <p:nvPr/>
        </p:nvPicPr>
        <p:blipFill>
          <a:blip r:embed="rId2" cstate="print"/>
          <a:srcRect/>
          <a:stretch>
            <a:fillRect/>
          </a:stretch>
        </p:blipFill>
        <p:spPr bwMode="auto">
          <a:xfrm>
            <a:off x="3200400" y="2133600"/>
            <a:ext cx="1447800" cy="1086057"/>
          </a:xfrm>
          <a:prstGeom prst="roundRect">
            <a:avLst>
              <a:gd name="adj" fmla="val 16667"/>
            </a:avLst>
          </a:prstGeom>
          <a:ln w="38100">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3" name="Picture 12" descr="HPIM0451"/>
          <p:cNvPicPr/>
          <p:nvPr/>
        </p:nvPicPr>
        <p:blipFill>
          <a:blip r:embed="rId2" cstate="print"/>
          <a:srcRect/>
          <a:stretch>
            <a:fillRect/>
          </a:stretch>
        </p:blipFill>
        <p:spPr bwMode="auto">
          <a:xfrm>
            <a:off x="5029200" y="2133600"/>
            <a:ext cx="1447800" cy="1086057"/>
          </a:xfrm>
          <a:prstGeom prst="roundRect">
            <a:avLst>
              <a:gd name="adj" fmla="val 16667"/>
            </a:avLst>
          </a:prstGeom>
          <a:ln w="38100">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cxnSp>
        <p:nvCxnSpPr>
          <p:cNvPr id="14" name="Elbow Connector 13"/>
          <p:cNvCxnSpPr/>
          <p:nvPr/>
        </p:nvCxnSpPr>
        <p:spPr>
          <a:xfrm rot="16200000" flipH="1">
            <a:off x="3810000" y="3124200"/>
            <a:ext cx="1447800" cy="1447800"/>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15" name="Elbow Connector 14"/>
          <p:cNvCxnSpPr/>
          <p:nvPr/>
        </p:nvCxnSpPr>
        <p:spPr>
          <a:xfrm rot="16200000" flipH="1">
            <a:off x="3924300" y="3086100"/>
            <a:ext cx="1524000" cy="1447800"/>
          </a:xfrm>
          <a:prstGeom prst="bentConnector3">
            <a:avLst>
              <a:gd name="adj1" fmla="val 45435"/>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3581400" y="4572000"/>
            <a:ext cx="1676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3429000" y="4724400"/>
            <a:ext cx="4876800"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Freeform 17"/>
          <p:cNvSpPr/>
          <p:nvPr/>
        </p:nvSpPr>
        <p:spPr>
          <a:xfrm>
            <a:off x="-10160" y="4897120"/>
            <a:ext cx="9144000" cy="1960880"/>
          </a:xfrm>
          <a:custGeom>
            <a:avLst/>
            <a:gdLst>
              <a:gd name="connsiteX0" fmla="*/ 9123680 w 9144000"/>
              <a:gd name="connsiteY0" fmla="*/ 0 h 1960880"/>
              <a:gd name="connsiteX1" fmla="*/ 9123680 w 9144000"/>
              <a:gd name="connsiteY1" fmla="*/ 0 h 1960880"/>
              <a:gd name="connsiteX2" fmla="*/ 8371840 w 9144000"/>
              <a:gd name="connsiteY2" fmla="*/ 10160 h 1960880"/>
              <a:gd name="connsiteX3" fmla="*/ 8331200 w 9144000"/>
              <a:gd name="connsiteY3" fmla="*/ 20320 h 1960880"/>
              <a:gd name="connsiteX4" fmla="*/ 8280400 w 9144000"/>
              <a:gd name="connsiteY4" fmla="*/ 30480 h 1960880"/>
              <a:gd name="connsiteX5" fmla="*/ 8239760 w 9144000"/>
              <a:gd name="connsiteY5" fmla="*/ 50800 h 1960880"/>
              <a:gd name="connsiteX6" fmla="*/ 8188960 w 9144000"/>
              <a:gd name="connsiteY6" fmla="*/ 71120 h 1960880"/>
              <a:gd name="connsiteX7" fmla="*/ 8117840 w 9144000"/>
              <a:gd name="connsiteY7" fmla="*/ 142240 h 1960880"/>
              <a:gd name="connsiteX8" fmla="*/ 8087360 w 9144000"/>
              <a:gd name="connsiteY8" fmla="*/ 162560 h 1960880"/>
              <a:gd name="connsiteX9" fmla="*/ 8016240 w 9144000"/>
              <a:gd name="connsiteY9" fmla="*/ 264160 h 1960880"/>
              <a:gd name="connsiteX10" fmla="*/ 7995920 w 9144000"/>
              <a:gd name="connsiteY10" fmla="*/ 294640 h 1960880"/>
              <a:gd name="connsiteX11" fmla="*/ 7985760 w 9144000"/>
              <a:gd name="connsiteY11" fmla="*/ 345440 h 1960880"/>
              <a:gd name="connsiteX12" fmla="*/ 7965440 w 9144000"/>
              <a:gd name="connsiteY12" fmla="*/ 375920 h 1960880"/>
              <a:gd name="connsiteX13" fmla="*/ 7955280 w 9144000"/>
              <a:gd name="connsiteY13" fmla="*/ 406400 h 1960880"/>
              <a:gd name="connsiteX14" fmla="*/ 7934960 w 9144000"/>
              <a:gd name="connsiteY14" fmla="*/ 436880 h 1960880"/>
              <a:gd name="connsiteX15" fmla="*/ 7904480 w 9144000"/>
              <a:gd name="connsiteY15" fmla="*/ 508000 h 1960880"/>
              <a:gd name="connsiteX16" fmla="*/ 7874000 w 9144000"/>
              <a:gd name="connsiteY16" fmla="*/ 558800 h 1960880"/>
              <a:gd name="connsiteX17" fmla="*/ 7853680 w 9144000"/>
              <a:gd name="connsiteY17" fmla="*/ 589280 h 1960880"/>
              <a:gd name="connsiteX18" fmla="*/ 7833360 w 9144000"/>
              <a:gd name="connsiteY18" fmla="*/ 640080 h 1960880"/>
              <a:gd name="connsiteX19" fmla="*/ 7782560 w 9144000"/>
              <a:gd name="connsiteY19" fmla="*/ 711200 h 1960880"/>
              <a:gd name="connsiteX20" fmla="*/ 7762240 w 9144000"/>
              <a:gd name="connsiteY20" fmla="*/ 751840 h 1960880"/>
              <a:gd name="connsiteX21" fmla="*/ 7701280 w 9144000"/>
              <a:gd name="connsiteY21" fmla="*/ 802640 h 1960880"/>
              <a:gd name="connsiteX22" fmla="*/ 7670800 w 9144000"/>
              <a:gd name="connsiteY22" fmla="*/ 812800 h 1960880"/>
              <a:gd name="connsiteX23" fmla="*/ 7650480 w 9144000"/>
              <a:gd name="connsiteY23" fmla="*/ 843280 h 1960880"/>
              <a:gd name="connsiteX24" fmla="*/ 7620000 w 9144000"/>
              <a:gd name="connsiteY24" fmla="*/ 863600 h 1960880"/>
              <a:gd name="connsiteX25" fmla="*/ 7518400 w 9144000"/>
              <a:gd name="connsiteY25" fmla="*/ 894080 h 1960880"/>
              <a:gd name="connsiteX26" fmla="*/ 7416800 w 9144000"/>
              <a:gd name="connsiteY26" fmla="*/ 924560 h 1960880"/>
              <a:gd name="connsiteX27" fmla="*/ 6553200 w 9144000"/>
              <a:gd name="connsiteY27" fmla="*/ 914400 h 1960880"/>
              <a:gd name="connsiteX28" fmla="*/ 6482080 w 9144000"/>
              <a:gd name="connsiteY28" fmla="*/ 894080 h 1960880"/>
              <a:gd name="connsiteX29" fmla="*/ 6360160 w 9144000"/>
              <a:gd name="connsiteY29" fmla="*/ 833120 h 1960880"/>
              <a:gd name="connsiteX30" fmla="*/ 6319520 w 9144000"/>
              <a:gd name="connsiteY30" fmla="*/ 812800 h 1960880"/>
              <a:gd name="connsiteX31" fmla="*/ 6248400 w 9144000"/>
              <a:gd name="connsiteY31" fmla="*/ 782320 h 1960880"/>
              <a:gd name="connsiteX32" fmla="*/ 6177280 w 9144000"/>
              <a:gd name="connsiteY32" fmla="*/ 741680 h 1960880"/>
              <a:gd name="connsiteX33" fmla="*/ 6065520 w 9144000"/>
              <a:gd name="connsiteY33" fmla="*/ 711200 h 1960880"/>
              <a:gd name="connsiteX34" fmla="*/ 6004560 w 9144000"/>
              <a:gd name="connsiteY34" fmla="*/ 690880 h 1960880"/>
              <a:gd name="connsiteX35" fmla="*/ 5527040 w 9144000"/>
              <a:gd name="connsiteY35" fmla="*/ 701040 h 1960880"/>
              <a:gd name="connsiteX36" fmla="*/ 5425440 w 9144000"/>
              <a:gd name="connsiteY36" fmla="*/ 721360 h 1960880"/>
              <a:gd name="connsiteX37" fmla="*/ 5334000 w 9144000"/>
              <a:gd name="connsiteY37" fmla="*/ 731520 h 1960880"/>
              <a:gd name="connsiteX38" fmla="*/ 5212080 w 9144000"/>
              <a:gd name="connsiteY38" fmla="*/ 762000 h 1960880"/>
              <a:gd name="connsiteX39" fmla="*/ 5171440 w 9144000"/>
              <a:gd name="connsiteY39" fmla="*/ 772160 h 1960880"/>
              <a:gd name="connsiteX40" fmla="*/ 4998720 w 9144000"/>
              <a:gd name="connsiteY40" fmla="*/ 792480 h 1960880"/>
              <a:gd name="connsiteX41" fmla="*/ 4866640 w 9144000"/>
              <a:gd name="connsiteY41" fmla="*/ 822960 h 1960880"/>
              <a:gd name="connsiteX42" fmla="*/ 4744720 w 9144000"/>
              <a:gd name="connsiteY42" fmla="*/ 863600 h 1960880"/>
              <a:gd name="connsiteX43" fmla="*/ 4602480 w 9144000"/>
              <a:gd name="connsiteY43" fmla="*/ 883920 h 1960880"/>
              <a:gd name="connsiteX44" fmla="*/ 4490720 w 9144000"/>
              <a:gd name="connsiteY44" fmla="*/ 914400 h 1960880"/>
              <a:gd name="connsiteX45" fmla="*/ 4429760 w 9144000"/>
              <a:gd name="connsiteY45" fmla="*/ 924560 h 1960880"/>
              <a:gd name="connsiteX46" fmla="*/ 4358640 w 9144000"/>
              <a:gd name="connsiteY46" fmla="*/ 944880 h 1960880"/>
              <a:gd name="connsiteX47" fmla="*/ 4236720 w 9144000"/>
              <a:gd name="connsiteY47" fmla="*/ 975360 h 1960880"/>
              <a:gd name="connsiteX48" fmla="*/ 3647440 w 9144000"/>
              <a:gd name="connsiteY48" fmla="*/ 995680 h 1960880"/>
              <a:gd name="connsiteX49" fmla="*/ 3220720 w 9144000"/>
              <a:gd name="connsiteY49" fmla="*/ 1026160 h 1960880"/>
              <a:gd name="connsiteX50" fmla="*/ 3119120 w 9144000"/>
              <a:gd name="connsiteY50" fmla="*/ 1056640 h 1960880"/>
              <a:gd name="connsiteX51" fmla="*/ 2316480 w 9144000"/>
              <a:gd name="connsiteY51" fmla="*/ 1097280 h 1960880"/>
              <a:gd name="connsiteX52" fmla="*/ 2113280 w 9144000"/>
              <a:gd name="connsiteY52" fmla="*/ 1137920 h 1960880"/>
              <a:gd name="connsiteX53" fmla="*/ 2062480 w 9144000"/>
              <a:gd name="connsiteY53" fmla="*/ 1148080 h 1960880"/>
              <a:gd name="connsiteX54" fmla="*/ 1991360 w 9144000"/>
              <a:gd name="connsiteY54" fmla="*/ 1158240 h 1960880"/>
              <a:gd name="connsiteX55" fmla="*/ 1798320 w 9144000"/>
              <a:gd name="connsiteY55" fmla="*/ 1198880 h 1960880"/>
              <a:gd name="connsiteX56" fmla="*/ 1635760 w 9144000"/>
              <a:gd name="connsiteY56" fmla="*/ 1209040 h 1960880"/>
              <a:gd name="connsiteX57" fmla="*/ 1584960 w 9144000"/>
              <a:gd name="connsiteY57" fmla="*/ 1219200 h 1960880"/>
              <a:gd name="connsiteX58" fmla="*/ 1503680 w 9144000"/>
              <a:gd name="connsiteY58" fmla="*/ 1229360 h 1960880"/>
              <a:gd name="connsiteX59" fmla="*/ 1391920 w 9144000"/>
              <a:gd name="connsiteY59" fmla="*/ 1270000 h 1960880"/>
              <a:gd name="connsiteX60" fmla="*/ 1341120 w 9144000"/>
              <a:gd name="connsiteY60" fmla="*/ 1280160 h 1960880"/>
              <a:gd name="connsiteX61" fmla="*/ 1259840 w 9144000"/>
              <a:gd name="connsiteY61" fmla="*/ 1320800 h 1960880"/>
              <a:gd name="connsiteX62" fmla="*/ 1148080 w 9144000"/>
              <a:gd name="connsiteY62" fmla="*/ 1371600 h 1960880"/>
              <a:gd name="connsiteX63" fmla="*/ 1036320 w 9144000"/>
              <a:gd name="connsiteY63" fmla="*/ 1432560 h 1960880"/>
              <a:gd name="connsiteX64" fmla="*/ 975360 w 9144000"/>
              <a:gd name="connsiteY64" fmla="*/ 1463040 h 1960880"/>
              <a:gd name="connsiteX65" fmla="*/ 944880 w 9144000"/>
              <a:gd name="connsiteY65" fmla="*/ 1473200 h 1960880"/>
              <a:gd name="connsiteX66" fmla="*/ 873760 w 9144000"/>
              <a:gd name="connsiteY66" fmla="*/ 1503680 h 1960880"/>
              <a:gd name="connsiteX67" fmla="*/ 721360 w 9144000"/>
              <a:gd name="connsiteY67" fmla="*/ 1554480 h 1960880"/>
              <a:gd name="connsiteX68" fmla="*/ 650240 w 9144000"/>
              <a:gd name="connsiteY68" fmla="*/ 1584960 h 1960880"/>
              <a:gd name="connsiteX69" fmla="*/ 436880 w 9144000"/>
              <a:gd name="connsiteY69" fmla="*/ 1615440 h 1960880"/>
              <a:gd name="connsiteX70" fmla="*/ 213360 w 9144000"/>
              <a:gd name="connsiteY70" fmla="*/ 1605280 h 1960880"/>
              <a:gd name="connsiteX71" fmla="*/ 172720 w 9144000"/>
              <a:gd name="connsiteY71" fmla="*/ 1595120 h 1960880"/>
              <a:gd name="connsiteX72" fmla="*/ 40640 w 9144000"/>
              <a:gd name="connsiteY72" fmla="*/ 1564640 h 1960880"/>
              <a:gd name="connsiteX73" fmla="*/ 0 w 9144000"/>
              <a:gd name="connsiteY73" fmla="*/ 1554480 h 1960880"/>
              <a:gd name="connsiteX74" fmla="*/ 20320 w 9144000"/>
              <a:gd name="connsiteY74" fmla="*/ 1960880 h 1960880"/>
              <a:gd name="connsiteX75" fmla="*/ 9144000 w 9144000"/>
              <a:gd name="connsiteY75" fmla="*/ 1950720 h 1960880"/>
              <a:gd name="connsiteX76" fmla="*/ 9123680 w 9144000"/>
              <a:gd name="connsiteY76" fmla="*/ 0 h 196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9144000" h="1960880">
                <a:moveTo>
                  <a:pt x="9123680" y="0"/>
                </a:moveTo>
                <a:lnTo>
                  <a:pt x="9123680" y="0"/>
                </a:lnTo>
                <a:lnTo>
                  <a:pt x="8371840" y="10160"/>
                </a:lnTo>
                <a:cubicBezTo>
                  <a:pt x="8357881" y="10518"/>
                  <a:pt x="8344831" y="17291"/>
                  <a:pt x="8331200" y="20320"/>
                </a:cubicBezTo>
                <a:cubicBezTo>
                  <a:pt x="8314343" y="24066"/>
                  <a:pt x="8297333" y="27093"/>
                  <a:pt x="8280400" y="30480"/>
                </a:cubicBezTo>
                <a:cubicBezTo>
                  <a:pt x="8266853" y="37253"/>
                  <a:pt x="8253600" y="44649"/>
                  <a:pt x="8239760" y="50800"/>
                </a:cubicBezTo>
                <a:cubicBezTo>
                  <a:pt x="8223094" y="58207"/>
                  <a:pt x="8204903" y="62263"/>
                  <a:pt x="8188960" y="71120"/>
                </a:cubicBezTo>
                <a:cubicBezTo>
                  <a:pt x="8128000" y="104987"/>
                  <a:pt x="8165253" y="94827"/>
                  <a:pt x="8117840" y="142240"/>
                </a:cubicBezTo>
                <a:cubicBezTo>
                  <a:pt x="8109206" y="150874"/>
                  <a:pt x="8095994" y="153926"/>
                  <a:pt x="8087360" y="162560"/>
                </a:cubicBezTo>
                <a:cubicBezTo>
                  <a:pt x="8072316" y="177604"/>
                  <a:pt x="8022878" y="254202"/>
                  <a:pt x="8016240" y="264160"/>
                </a:cubicBezTo>
                <a:lnTo>
                  <a:pt x="7995920" y="294640"/>
                </a:lnTo>
                <a:cubicBezTo>
                  <a:pt x="7992533" y="311573"/>
                  <a:pt x="7991823" y="329271"/>
                  <a:pt x="7985760" y="345440"/>
                </a:cubicBezTo>
                <a:cubicBezTo>
                  <a:pt x="7981473" y="356873"/>
                  <a:pt x="7970901" y="364998"/>
                  <a:pt x="7965440" y="375920"/>
                </a:cubicBezTo>
                <a:cubicBezTo>
                  <a:pt x="7960651" y="385499"/>
                  <a:pt x="7960069" y="396821"/>
                  <a:pt x="7955280" y="406400"/>
                </a:cubicBezTo>
                <a:cubicBezTo>
                  <a:pt x="7949819" y="417322"/>
                  <a:pt x="7941018" y="426278"/>
                  <a:pt x="7934960" y="436880"/>
                </a:cubicBezTo>
                <a:cubicBezTo>
                  <a:pt x="7850393" y="584872"/>
                  <a:pt x="7961472" y="394015"/>
                  <a:pt x="7904480" y="508000"/>
                </a:cubicBezTo>
                <a:cubicBezTo>
                  <a:pt x="7895649" y="525663"/>
                  <a:pt x="7884466" y="542054"/>
                  <a:pt x="7874000" y="558800"/>
                </a:cubicBezTo>
                <a:cubicBezTo>
                  <a:pt x="7867528" y="569155"/>
                  <a:pt x="7859141" y="578358"/>
                  <a:pt x="7853680" y="589280"/>
                </a:cubicBezTo>
                <a:cubicBezTo>
                  <a:pt x="7845524" y="605592"/>
                  <a:pt x="7841516" y="623768"/>
                  <a:pt x="7833360" y="640080"/>
                </a:cubicBezTo>
                <a:cubicBezTo>
                  <a:pt x="7822613" y="661574"/>
                  <a:pt x="7794065" y="692792"/>
                  <a:pt x="7782560" y="711200"/>
                </a:cubicBezTo>
                <a:cubicBezTo>
                  <a:pt x="7774533" y="724043"/>
                  <a:pt x="7771043" y="739515"/>
                  <a:pt x="7762240" y="751840"/>
                </a:cubicBezTo>
                <a:cubicBezTo>
                  <a:pt x="7749757" y="769317"/>
                  <a:pt x="7721083" y="792738"/>
                  <a:pt x="7701280" y="802640"/>
                </a:cubicBezTo>
                <a:cubicBezTo>
                  <a:pt x="7691701" y="807429"/>
                  <a:pt x="7680960" y="809413"/>
                  <a:pt x="7670800" y="812800"/>
                </a:cubicBezTo>
                <a:cubicBezTo>
                  <a:pt x="7664027" y="822960"/>
                  <a:pt x="7659114" y="834646"/>
                  <a:pt x="7650480" y="843280"/>
                </a:cubicBezTo>
                <a:cubicBezTo>
                  <a:pt x="7641846" y="851914"/>
                  <a:pt x="7631158" y="858641"/>
                  <a:pt x="7620000" y="863600"/>
                </a:cubicBezTo>
                <a:cubicBezTo>
                  <a:pt x="7570263" y="885705"/>
                  <a:pt x="7563867" y="880440"/>
                  <a:pt x="7518400" y="894080"/>
                </a:cubicBezTo>
                <a:cubicBezTo>
                  <a:pt x="7394722" y="931184"/>
                  <a:pt x="7510471" y="901142"/>
                  <a:pt x="7416800" y="924560"/>
                </a:cubicBezTo>
                <a:lnTo>
                  <a:pt x="6553200" y="914400"/>
                </a:lnTo>
                <a:cubicBezTo>
                  <a:pt x="6545036" y="914217"/>
                  <a:pt x="6492930" y="899012"/>
                  <a:pt x="6482080" y="894080"/>
                </a:cubicBezTo>
                <a:lnTo>
                  <a:pt x="6360160" y="833120"/>
                </a:lnTo>
                <a:cubicBezTo>
                  <a:pt x="6346613" y="826347"/>
                  <a:pt x="6333888" y="817589"/>
                  <a:pt x="6319520" y="812800"/>
                </a:cubicBezTo>
                <a:cubicBezTo>
                  <a:pt x="6285325" y="801402"/>
                  <a:pt x="6283553" y="802408"/>
                  <a:pt x="6248400" y="782320"/>
                </a:cubicBezTo>
                <a:cubicBezTo>
                  <a:pt x="6197382" y="753167"/>
                  <a:pt x="6238685" y="767997"/>
                  <a:pt x="6177280" y="741680"/>
                </a:cubicBezTo>
                <a:cubicBezTo>
                  <a:pt x="6146520" y="728497"/>
                  <a:pt x="6088831" y="718970"/>
                  <a:pt x="6065520" y="711200"/>
                </a:cubicBezTo>
                <a:lnTo>
                  <a:pt x="6004560" y="690880"/>
                </a:lnTo>
                <a:cubicBezTo>
                  <a:pt x="5845387" y="694267"/>
                  <a:pt x="5686029" y="692672"/>
                  <a:pt x="5527040" y="701040"/>
                </a:cubicBezTo>
                <a:cubicBezTo>
                  <a:pt x="5492550" y="702855"/>
                  <a:pt x="5459766" y="717546"/>
                  <a:pt x="5425440" y="721360"/>
                </a:cubicBezTo>
                <a:lnTo>
                  <a:pt x="5334000" y="731520"/>
                </a:lnTo>
                <a:lnTo>
                  <a:pt x="5212080" y="762000"/>
                </a:lnTo>
                <a:cubicBezTo>
                  <a:pt x="5198533" y="765387"/>
                  <a:pt x="5185263" y="770185"/>
                  <a:pt x="5171440" y="772160"/>
                </a:cubicBezTo>
                <a:cubicBezTo>
                  <a:pt x="5066626" y="787133"/>
                  <a:pt x="5124149" y="779937"/>
                  <a:pt x="4998720" y="792480"/>
                </a:cubicBezTo>
                <a:cubicBezTo>
                  <a:pt x="4867253" y="845067"/>
                  <a:pt x="5048831" y="777412"/>
                  <a:pt x="4866640" y="822960"/>
                </a:cubicBezTo>
                <a:cubicBezTo>
                  <a:pt x="4825081" y="833350"/>
                  <a:pt x="4787128" y="857542"/>
                  <a:pt x="4744720" y="863600"/>
                </a:cubicBezTo>
                <a:cubicBezTo>
                  <a:pt x="4697307" y="870373"/>
                  <a:pt x="4649445" y="874527"/>
                  <a:pt x="4602480" y="883920"/>
                </a:cubicBezTo>
                <a:cubicBezTo>
                  <a:pt x="4564616" y="891493"/>
                  <a:pt x="4528307" y="905556"/>
                  <a:pt x="4490720" y="914400"/>
                </a:cubicBezTo>
                <a:cubicBezTo>
                  <a:pt x="4470667" y="919118"/>
                  <a:pt x="4449833" y="919928"/>
                  <a:pt x="4429760" y="924560"/>
                </a:cubicBezTo>
                <a:cubicBezTo>
                  <a:pt x="4405736" y="930104"/>
                  <a:pt x="4382484" y="938605"/>
                  <a:pt x="4358640" y="944880"/>
                </a:cubicBezTo>
                <a:cubicBezTo>
                  <a:pt x="4318129" y="955541"/>
                  <a:pt x="4278504" y="972375"/>
                  <a:pt x="4236720" y="975360"/>
                </a:cubicBezTo>
                <a:cubicBezTo>
                  <a:pt x="4040676" y="989363"/>
                  <a:pt x="3843781" y="986755"/>
                  <a:pt x="3647440" y="995680"/>
                </a:cubicBezTo>
                <a:cubicBezTo>
                  <a:pt x="3495424" y="1002590"/>
                  <a:pt x="3366628" y="1014001"/>
                  <a:pt x="3220720" y="1026160"/>
                </a:cubicBezTo>
                <a:cubicBezTo>
                  <a:pt x="3186853" y="1036320"/>
                  <a:pt x="3153636" y="1048970"/>
                  <a:pt x="3119120" y="1056640"/>
                </a:cubicBezTo>
                <a:cubicBezTo>
                  <a:pt x="2823847" y="1122256"/>
                  <a:pt x="2702217" y="1091058"/>
                  <a:pt x="2316480" y="1097280"/>
                </a:cubicBezTo>
                <a:cubicBezTo>
                  <a:pt x="2236392" y="1150672"/>
                  <a:pt x="2304651" y="1111824"/>
                  <a:pt x="2113280" y="1137920"/>
                </a:cubicBezTo>
                <a:cubicBezTo>
                  <a:pt x="2096170" y="1140253"/>
                  <a:pt x="2079514" y="1145241"/>
                  <a:pt x="2062480" y="1148080"/>
                </a:cubicBezTo>
                <a:cubicBezTo>
                  <a:pt x="2038858" y="1152017"/>
                  <a:pt x="2014921" y="1153956"/>
                  <a:pt x="1991360" y="1158240"/>
                </a:cubicBezTo>
                <a:cubicBezTo>
                  <a:pt x="1900108" y="1174831"/>
                  <a:pt x="1965721" y="1188417"/>
                  <a:pt x="1798320" y="1198880"/>
                </a:cubicBezTo>
                <a:lnTo>
                  <a:pt x="1635760" y="1209040"/>
                </a:lnTo>
                <a:cubicBezTo>
                  <a:pt x="1618827" y="1212427"/>
                  <a:pt x="1602028" y="1216574"/>
                  <a:pt x="1584960" y="1219200"/>
                </a:cubicBezTo>
                <a:cubicBezTo>
                  <a:pt x="1557973" y="1223352"/>
                  <a:pt x="1530378" y="1223639"/>
                  <a:pt x="1503680" y="1229360"/>
                </a:cubicBezTo>
                <a:cubicBezTo>
                  <a:pt x="1437261" y="1243593"/>
                  <a:pt x="1452523" y="1251819"/>
                  <a:pt x="1391920" y="1270000"/>
                </a:cubicBezTo>
                <a:cubicBezTo>
                  <a:pt x="1375380" y="1274962"/>
                  <a:pt x="1358053" y="1276773"/>
                  <a:pt x="1341120" y="1280160"/>
                </a:cubicBezTo>
                <a:cubicBezTo>
                  <a:pt x="1314027" y="1293707"/>
                  <a:pt x="1288577" y="1311221"/>
                  <a:pt x="1259840" y="1320800"/>
                </a:cubicBezTo>
                <a:cubicBezTo>
                  <a:pt x="1216685" y="1335185"/>
                  <a:pt x="1193509" y="1341314"/>
                  <a:pt x="1148080" y="1371600"/>
                </a:cubicBezTo>
                <a:cubicBezTo>
                  <a:pt x="1092396" y="1408723"/>
                  <a:pt x="1128522" y="1386459"/>
                  <a:pt x="1036320" y="1432560"/>
                </a:cubicBezTo>
                <a:cubicBezTo>
                  <a:pt x="1016000" y="1442720"/>
                  <a:pt x="996913" y="1455856"/>
                  <a:pt x="975360" y="1463040"/>
                </a:cubicBezTo>
                <a:cubicBezTo>
                  <a:pt x="965200" y="1466427"/>
                  <a:pt x="954459" y="1468411"/>
                  <a:pt x="944880" y="1473200"/>
                </a:cubicBezTo>
                <a:cubicBezTo>
                  <a:pt x="874716" y="1508282"/>
                  <a:pt x="958340" y="1482535"/>
                  <a:pt x="873760" y="1503680"/>
                </a:cubicBezTo>
                <a:cubicBezTo>
                  <a:pt x="772063" y="1564698"/>
                  <a:pt x="879544" y="1507955"/>
                  <a:pt x="721360" y="1554480"/>
                </a:cubicBezTo>
                <a:cubicBezTo>
                  <a:pt x="696616" y="1561758"/>
                  <a:pt x="674858" y="1577267"/>
                  <a:pt x="650240" y="1584960"/>
                </a:cubicBezTo>
                <a:cubicBezTo>
                  <a:pt x="570695" y="1609818"/>
                  <a:pt x="522385" y="1608315"/>
                  <a:pt x="436880" y="1615440"/>
                </a:cubicBezTo>
                <a:cubicBezTo>
                  <a:pt x="362373" y="1612053"/>
                  <a:pt x="287724" y="1611000"/>
                  <a:pt x="213360" y="1605280"/>
                </a:cubicBezTo>
                <a:cubicBezTo>
                  <a:pt x="199438" y="1604209"/>
                  <a:pt x="186351" y="1598149"/>
                  <a:pt x="172720" y="1595120"/>
                </a:cubicBezTo>
                <a:cubicBezTo>
                  <a:pt x="124362" y="1584374"/>
                  <a:pt x="90437" y="1581239"/>
                  <a:pt x="40640" y="1564640"/>
                </a:cubicBezTo>
                <a:cubicBezTo>
                  <a:pt x="6947" y="1553409"/>
                  <a:pt x="20870" y="1554480"/>
                  <a:pt x="0" y="1554480"/>
                </a:cubicBezTo>
                <a:lnTo>
                  <a:pt x="20320" y="1960880"/>
                </a:lnTo>
                <a:lnTo>
                  <a:pt x="9144000" y="1950720"/>
                </a:lnTo>
                <a:lnTo>
                  <a:pt x="9123680" y="0"/>
                </a:lnTo>
                <a:close/>
              </a:path>
            </a:pathLst>
          </a:cu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7772400" y="6172200"/>
            <a:ext cx="1219200" cy="369332"/>
          </a:xfrm>
          <a:prstGeom prst="rect">
            <a:avLst/>
          </a:prstGeom>
          <a:noFill/>
        </p:spPr>
        <p:txBody>
          <a:bodyPr wrap="square" rtlCol="0">
            <a:spAutoFit/>
          </a:bodyPr>
          <a:lstStyle/>
          <a:p>
            <a:r>
              <a:rPr lang="en-US" dirty="0" smtClean="0"/>
              <a:t>Waterway</a:t>
            </a:r>
            <a:endParaRPr lang="en-US" dirty="0"/>
          </a:p>
        </p:txBody>
      </p:sp>
      <p:sp>
        <p:nvSpPr>
          <p:cNvPr id="20" name="TextBox 19"/>
          <p:cNvSpPr txBox="1"/>
          <p:nvPr/>
        </p:nvSpPr>
        <p:spPr>
          <a:xfrm>
            <a:off x="7772400" y="3124200"/>
            <a:ext cx="1066800" cy="369332"/>
          </a:xfrm>
          <a:prstGeom prst="rect">
            <a:avLst/>
          </a:prstGeom>
          <a:noFill/>
        </p:spPr>
        <p:txBody>
          <a:bodyPr wrap="square" rtlCol="0">
            <a:spAutoFit/>
          </a:bodyPr>
          <a:lstStyle/>
          <a:p>
            <a:r>
              <a:rPr lang="en-US" dirty="0" smtClean="0"/>
              <a:t>Street</a:t>
            </a:r>
            <a:endParaRPr lang="en-US" dirty="0"/>
          </a:p>
        </p:txBody>
      </p:sp>
      <p:sp>
        <p:nvSpPr>
          <p:cNvPr id="21" name="TextBox 20"/>
          <p:cNvSpPr txBox="1"/>
          <p:nvPr/>
        </p:nvSpPr>
        <p:spPr>
          <a:xfrm>
            <a:off x="5029200" y="1752600"/>
            <a:ext cx="1447800" cy="369332"/>
          </a:xfrm>
          <a:prstGeom prst="rect">
            <a:avLst/>
          </a:prstGeom>
          <a:noFill/>
        </p:spPr>
        <p:txBody>
          <a:bodyPr wrap="square" rtlCol="0">
            <a:spAutoFit/>
          </a:bodyPr>
          <a:lstStyle/>
          <a:p>
            <a:r>
              <a:rPr lang="en-US" dirty="0" smtClean="0"/>
              <a:t>Storm Drain</a:t>
            </a:r>
            <a:endParaRPr lang="en-US" dirty="0"/>
          </a:p>
        </p:txBody>
      </p:sp>
      <p:cxnSp>
        <p:nvCxnSpPr>
          <p:cNvPr id="22" name="Straight Connector 21"/>
          <p:cNvCxnSpPr/>
          <p:nvPr/>
        </p:nvCxnSpPr>
        <p:spPr>
          <a:xfrm rot="5400000">
            <a:off x="7924800" y="5105400"/>
            <a:ext cx="762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8077200" y="5029200"/>
            <a:ext cx="914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5410200" y="4572000"/>
            <a:ext cx="14478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7010400" y="4572000"/>
            <a:ext cx="1524000" cy="0"/>
          </a:xfrm>
          <a:prstGeom prst="line">
            <a:avLst/>
          </a:prstGeom>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1219200" y="609600"/>
            <a:ext cx="1066800" cy="9144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2286000" y="1143000"/>
            <a:ext cx="838200" cy="381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3124200" y="543407"/>
            <a:ext cx="1066800" cy="980593"/>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1295400" y="1066800"/>
            <a:ext cx="1447800" cy="369332"/>
          </a:xfrm>
          <a:prstGeom prst="rect">
            <a:avLst/>
          </a:prstGeom>
          <a:noFill/>
        </p:spPr>
        <p:txBody>
          <a:bodyPr wrap="square" rtlCol="0">
            <a:spAutoFit/>
          </a:bodyPr>
          <a:lstStyle/>
          <a:p>
            <a:r>
              <a:rPr lang="en-US" dirty="0" smtClean="0"/>
              <a:t>Buildings</a:t>
            </a:r>
          </a:p>
        </p:txBody>
      </p:sp>
      <p:sp>
        <p:nvSpPr>
          <p:cNvPr id="30" name="TextBox 29"/>
          <p:cNvSpPr txBox="1"/>
          <p:nvPr/>
        </p:nvSpPr>
        <p:spPr>
          <a:xfrm>
            <a:off x="0" y="1676400"/>
            <a:ext cx="1447800" cy="369332"/>
          </a:xfrm>
          <a:prstGeom prst="rect">
            <a:avLst/>
          </a:prstGeom>
          <a:noFill/>
        </p:spPr>
        <p:txBody>
          <a:bodyPr wrap="square" rtlCol="0">
            <a:spAutoFit/>
          </a:bodyPr>
          <a:lstStyle/>
          <a:p>
            <a:r>
              <a:rPr lang="en-US" dirty="0" smtClean="0"/>
              <a:t>Parking Lot</a:t>
            </a:r>
            <a:endParaRPr lang="en-US" dirty="0"/>
          </a:p>
        </p:txBody>
      </p:sp>
      <p:sp>
        <p:nvSpPr>
          <p:cNvPr id="31" name="TextBox 30"/>
          <p:cNvSpPr txBox="1"/>
          <p:nvPr/>
        </p:nvSpPr>
        <p:spPr>
          <a:xfrm>
            <a:off x="7696200" y="2438400"/>
            <a:ext cx="1066800" cy="369332"/>
          </a:xfrm>
          <a:prstGeom prst="rect">
            <a:avLst/>
          </a:prstGeom>
          <a:noFill/>
        </p:spPr>
        <p:txBody>
          <a:bodyPr wrap="square" rtlCol="0">
            <a:spAutoFit/>
          </a:bodyPr>
          <a:lstStyle/>
          <a:p>
            <a:r>
              <a:rPr lang="en-US" dirty="0" smtClean="0"/>
              <a:t>Sidewalk</a:t>
            </a:r>
            <a:endParaRPr lang="en-US" dirty="0"/>
          </a:p>
        </p:txBody>
      </p:sp>
      <p:sp>
        <p:nvSpPr>
          <p:cNvPr id="32" name="TextBox 31"/>
          <p:cNvSpPr txBox="1"/>
          <p:nvPr/>
        </p:nvSpPr>
        <p:spPr>
          <a:xfrm>
            <a:off x="5029200" y="4724400"/>
            <a:ext cx="2057400" cy="369332"/>
          </a:xfrm>
          <a:prstGeom prst="rect">
            <a:avLst/>
          </a:prstGeom>
          <a:noFill/>
        </p:spPr>
        <p:txBody>
          <a:bodyPr wrap="square" rtlCol="0">
            <a:spAutoFit/>
          </a:bodyPr>
          <a:lstStyle/>
          <a:p>
            <a:r>
              <a:rPr lang="en-US" dirty="0" smtClean="0"/>
              <a:t>Storm Drain System</a:t>
            </a:r>
            <a:endParaRPr lang="en-US" dirty="0"/>
          </a:p>
        </p:txBody>
      </p:sp>
      <p:cxnSp>
        <p:nvCxnSpPr>
          <p:cNvPr id="33" name="Straight Arrow Connector 32"/>
          <p:cNvCxnSpPr/>
          <p:nvPr/>
        </p:nvCxnSpPr>
        <p:spPr>
          <a:xfrm rot="5400000">
            <a:off x="1485900" y="647700"/>
            <a:ext cx="685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rot="5400000">
            <a:off x="5449094" y="1789906"/>
            <a:ext cx="685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rot="5400000">
            <a:off x="1562894" y="1637506"/>
            <a:ext cx="685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rot="5400000">
            <a:off x="1715294" y="3161506"/>
            <a:ext cx="685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2287588" y="3810000"/>
            <a:ext cx="83661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3963988" y="4648200"/>
            <a:ext cx="76041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1524000" y="0"/>
            <a:ext cx="1219200" cy="369332"/>
          </a:xfrm>
          <a:prstGeom prst="rect">
            <a:avLst/>
          </a:prstGeom>
          <a:noFill/>
        </p:spPr>
        <p:txBody>
          <a:bodyPr wrap="square" rtlCol="0">
            <a:spAutoFit/>
          </a:bodyPr>
          <a:lstStyle/>
          <a:p>
            <a:r>
              <a:rPr lang="en-US" dirty="0" smtClean="0"/>
              <a:t>Rain</a:t>
            </a:r>
            <a:endParaRPr lang="en-US" dirty="0"/>
          </a:p>
        </p:txBody>
      </p:sp>
      <p:cxnSp>
        <p:nvCxnSpPr>
          <p:cNvPr id="40" name="Straight Arrow Connector 39"/>
          <p:cNvCxnSpPr/>
          <p:nvPr/>
        </p:nvCxnSpPr>
        <p:spPr>
          <a:xfrm rot="5400000">
            <a:off x="5144294" y="875506"/>
            <a:ext cx="685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rot="5400000">
            <a:off x="3086894" y="1561306"/>
            <a:ext cx="685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rot="5400000">
            <a:off x="3391694" y="723106"/>
            <a:ext cx="685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rot="5400000">
            <a:off x="2934494" y="494506"/>
            <a:ext cx="685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3276600" y="0"/>
            <a:ext cx="1219200" cy="369332"/>
          </a:xfrm>
          <a:prstGeom prst="rect">
            <a:avLst/>
          </a:prstGeom>
          <a:noFill/>
        </p:spPr>
        <p:txBody>
          <a:bodyPr wrap="square" rtlCol="0">
            <a:spAutoFit/>
          </a:bodyPr>
          <a:lstStyle/>
          <a:p>
            <a:r>
              <a:rPr lang="en-US" dirty="0" smtClean="0"/>
              <a:t>Rain</a:t>
            </a:r>
            <a:endParaRPr lang="en-US" dirty="0"/>
          </a:p>
        </p:txBody>
      </p:sp>
      <p:sp>
        <p:nvSpPr>
          <p:cNvPr id="45" name="TextBox 44"/>
          <p:cNvSpPr txBox="1"/>
          <p:nvPr/>
        </p:nvSpPr>
        <p:spPr>
          <a:xfrm>
            <a:off x="5181600" y="0"/>
            <a:ext cx="1219200" cy="369332"/>
          </a:xfrm>
          <a:prstGeom prst="rect">
            <a:avLst/>
          </a:prstGeom>
          <a:noFill/>
        </p:spPr>
        <p:txBody>
          <a:bodyPr wrap="square" rtlCol="0">
            <a:spAutoFit/>
          </a:bodyPr>
          <a:lstStyle/>
          <a:p>
            <a:r>
              <a:rPr lang="en-US" dirty="0" smtClean="0"/>
              <a:t>Rain</a:t>
            </a:r>
            <a:endParaRPr lang="en-US" dirty="0"/>
          </a:p>
        </p:txBody>
      </p:sp>
      <p:cxnSp>
        <p:nvCxnSpPr>
          <p:cNvPr id="46" name="Straight Arrow Connector 45"/>
          <p:cNvCxnSpPr/>
          <p:nvPr/>
        </p:nvCxnSpPr>
        <p:spPr>
          <a:xfrm rot="5400000">
            <a:off x="5487194" y="3504406"/>
            <a:ext cx="457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rot="5400000">
            <a:off x="6592094" y="4228306"/>
            <a:ext cx="685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rot="5400000">
            <a:off x="3582194" y="3504406"/>
            <a:ext cx="609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rot="5400000">
            <a:off x="4991894" y="4304506"/>
            <a:ext cx="685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a:off x="5716588" y="4648200"/>
            <a:ext cx="68421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a:off x="7392988" y="4648200"/>
            <a:ext cx="76041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rot="5400000">
            <a:off x="8116094" y="5066506"/>
            <a:ext cx="685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Stormwater Runoff	</a:t>
            </a:r>
            <a:endParaRPr lang="en-US" dirty="0"/>
          </a:p>
        </p:txBody>
      </p:sp>
      <p:sp>
        <p:nvSpPr>
          <p:cNvPr id="3" name="Content Placeholder 2"/>
          <p:cNvSpPr>
            <a:spLocks noGrp="1"/>
          </p:cNvSpPr>
          <p:nvPr>
            <p:ph idx="1"/>
          </p:nvPr>
        </p:nvSpPr>
        <p:spPr/>
        <p:txBody>
          <a:bodyPr/>
          <a:lstStyle/>
          <a:p>
            <a:r>
              <a:rPr lang="en-US" dirty="0" smtClean="0"/>
              <a:t>Stormwater runoff occurs when rain or melted snow flows over parking lots, sidewalks, streets, or any other surface that cannot absorb water. As stormwater runoff moves, it picks up dirt, trash, oil, grease, fertilizers, and other pollutants and carries them into the storm drain system, which empties directly into local waterways. </a:t>
            </a:r>
            <a:endParaRPr lang="en-US" dirty="0"/>
          </a:p>
        </p:txBody>
      </p:sp>
      <p:sp>
        <p:nvSpPr>
          <p:cNvPr id="5" name="Slide Number Placeholder 4"/>
          <p:cNvSpPr>
            <a:spLocks noGrp="1"/>
          </p:cNvSpPr>
          <p:nvPr>
            <p:ph type="sldNum" sz="quarter" idx="12"/>
          </p:nvPr>
        </p:nvSpPr>
        <p:spPr/>
        <p:txBody>
          <a:bodyPr/>
          <a:lstStyle/>
          <a:p>
            <a:fld id="{8300C09D-B0E8-49F3-A008-7F786BE4F69C}" type="slidenum">
              <a:rPr lang="en-US" smtClean="0"/>
              <a:pPr/>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Pollutants In Our Waterways</a:t>
            </a:r>
            <a:endParaRPr lang="en-US" dirty="0"/>
          </a:p>
        </p:txBody>
      </p:sp>
      <p:sp>
        <p:nvSpPr>
          <p:cNvPr id="3" name="Content Placeholder 2"/>
          <p:cNvSpPr>
            <a:spLocks noGrp="1"/>
          </p:cNvSpPr>
          <p:nvPr>
            <p:ph idx="1"/>
          </p:nvPr>
        </p:nvSpPr>
        <p:spPr/>
        <p:txBody>
          <a:bodyPr/>
          <a:lstStyle/>
          <a:p>
            <a:r>
              <a:rPr lang="en-US" dirty="0" smtClean="0"/>
              <a:t>There are 3 types of pollutants that are the major causes of pollution in our local waterways: </a:t>
            </a:r>
            <a:r>
              <a:rPr lang="en-US" b="1" dirty="0" smtClean="0">
                <a:solidFill>
                  <a:schemeClr val="accent6">
                    <a:lumMod val="75000"/>
                  </a:schemeClr>
                </a:solidFill>
              </a:rPr>
              <a:t>Nitrogen</a:t>
            </a:r>
            <a:r>
              <a:rPr lang="en-US" dirty="0" smtClean="0"/>
              <a:t>, </a:t>
            </a:r>
            <a:r>
              <a:rPr lang="en-US" b="1" dirty="0" smtClean="0">
                <a:solidFill>
                  <a:schemeClr val="accent5">
                    <a:lumMod val="75000"/>
                  </a:schemeClr>
                </a:solidFill>
              </a:rPr>
              <a:t>Phosphorus</a:t>
            </a:r>
            <a:r>
              <a:rPr lang="en-US" dirty="0" smtClean="0"/>
              <a:t> and </a:t>
            </a:r>
            <a:r>
              <a:rPr lang="en-US" b="1" dirty="0" smtClean="0">
                <a:solidFill>
                  <a:schemeClr val="bg2">
                    <a:lumMod val="50000"/>
                  </a:schemeClr>
                </a:solidFill>
              </a:rPr>
              <a:t>Sediment</a:t>
            </a:r>
            <a:r>
              <a:rPr lang="en-US" dirty="0" smtClean="0"/>
              <a:t>. </a:t>
            </a:r>
            <a:endParaRPr lang="en-US" dirty="0"/>
          </a:p>
        </p:txBody>
      </p:sp>
      <p:sp>
        <p:nvSpPr>
          <p:cNvPr id="4" name="Slide Number Placeholder 3"/>
          <p:cNvSpPr>
            <a:spLocks noGrp="1"/>
          </p:cNvSpPr>
          <p:nvPr>
            <p:ph type="sldNum" sz="quarter" idx="12"/>
          </p:nvPr>
        </p:nvSpPr>
        <p:spPr/>
        <p:txBody>
          <a:bodyPr/>
          <a:lstStyle/>
          <a:p>
            <a:fld id="{8300C09D-B0E8-49F3-A008-7F786BE4F69C}" type="slidenum">
              <a:rPr lang="en-US" smtClean="0"/>
              <a:pPr/>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solidFill>
                  <a:schemeClr val="accent6">
                    <a:lumMod val="75000"/>
                  </a:schemeClr>
                </a:solidFill>
              </a:rPr>
              <a:t>Nitrogen</a:t>
            </a:r>
            <a:endParaRPr lang="en-US" dirty="0">
              <a:solidFill>
                <a:schemeClr val="accent6">
                  <a:lumMod val="75000"/>
                </a:schemeClr>
              </a:solidFill>
            </a:endParaRPr>
          </a:p>
        </p:txBody>
      </p:sp>
      <p:sp>
        <p:nvSpPr>
          <p:cNvPr id="3" name="Content Placeholder 2"/>
          <p:cNvSpPr>
            <a:spLocks noGrp="1"/>
          </p:cNvSpPr>
          <p:nvPr>
            <p:ph idx="1"/>
          </p:nvPr>
        </p:nvSpPr>
        <p:spPr/>
        <p:txBody>
          <a:bodyPr>
            <a:normAutofit/>
          </a:bodyPr>
          <a:lstStyle/>
          <a:p>
            <a:r>
              <a:rPr lang="en-US" dirty="0" smtClean="0"/>
              <a:t>Nitrogen is a chemical element (N). Nitrogen is found in fertilizers, grass and leaves that have started to turn brown, and wastewater. </a:t>
            </a:r>
          </a:p>
          <a:p>
            <a:r>
              <a:rPr lang="en-US" dirty="0" smtClean="0"/>
              <a:t>Algae blooms feed off nitrogen in the water. When there is too much nitrogen, the algae blooms grow very quickly and block sunlight and reduce dissolved oxygen which is needed by fish, blue crabs and other organisms. </a:t>
            </a:r>
            <a:endParaRPr lang="en-US" dirty="0"/>
          </a:p>
        </p:txBody>
      </p:sp>
      <p:sp>
        <p:nvSpPr>
          <p:cNvPr id="4" name="Slide Number Placeholder 3"/>
          <p:cNvSpPr>
            <a:spLocks noGrp="1"/>
          </p:cNvSpPr>
          <p:nvPr>
            <p:ph type="sldNum" sz="quarter" idx="12"/>
          </p:nvPr>
        </p:nvSpPr>
        <p:spPr/>
        <p:txBody>
          <a:bodyPr/>
          <a:lstStyle/>
          <a:p>
            <a:fld id="{8300C09D-B0E8-49F3-A008-7F786BE4F69C}" type="slidenum">
              <a:rPr lang="en-US" smtClean="0"/>
              <a:pPr/>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300C09D-B0E8-49F3-A008-7F786BE4F69C}" type="slidenum">
              <a:rPr lang="en-US" smtClean="0"/>
              <a:pPr/>
              <a:t>7</a:t>
            </a:fld>
            <a:endParaRPr lang="en-US" dirty="0"/>
          </a:p>
        </p:txBody>
      </p:sp>
      <p:sp>
        <p:nvSpPr>
          <p:cNvPr id="2" name="Title 1"/>
          <p:cNvSpPr>
            <a:spLocks noGrp="1"/>
          </p:cNvSpPr>
          <p:nvPr>
            <p:ph type="title" idx="4294967295"/>
          </p:nvPr>
        </p:nvSpPr>
        <p:spPr>
          <a:xfrm>
            <a:off x="457200" y="4953000"/>
            <a:ext cx="8229600" cy="1143000"/>
          </a:xfrm>
        </p:spPr>
        <p:txBody>
          <a:bodyPr>
            <a:noAutofit/>
          </a:bodyPr>
          <a:lstStyle/>
          <a:p>
            <a:pPr algn="l"/>
            <a:r>
              <a:rPr lang="en-US" sz="2400" dirty="0" smtClean="0"/>
              <a:t>This picture shows an algae bloom in the Chesapeake Bay by the start of the Hampton Roads Bridge Tunnel in Norfolk. Photo was taken in August, 2009. (</a:t>
            </a:r>
            <a:r>
              <a:rPr lang="en-US" sz="1800" dirty="0" smtClean="0"/>
              <a:t>Photo from The Virginia Pilot).</a:t>
            </a:r>
            <a:endParaRPr lang="en-US" sz="2800" dirty="0"/>
          </a:p>
        </p:txBody>
      </p:sp>
      <p:pic>
        <p:nvPicPr>
          <p:cNvPr id="5" name="Content Placeholder 4" descr="Algae Bloom Piolot Online.jpg"/>
          <p:cNvPicPr>
            <a:picLocks noGrp="1" noChangeAspect="1"/>
          </p:cNvPicPr>
          <p:nvPr>
            <p:ph idx="4294967295"/>
          </p:nvPr>
        </p:nvPicPr>
        <p:blipFill>
          <a:blip r:embed="rId2" cstate="print"/>
          <a:stretch>
            <a:fillRect/>
          </a:stretch>
        </p:blipFill>
        <p:spPr>
          <a:xfrm>
            <a:off x="1714500" y="762000"/>
            <a:ext cx="5715000" cy="38004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solidFill>
                  <a:schemeClr val="accent5">
                    <a:lumMod val="75000"/>
                  </a:schemeClr>
                </a:solidFill>
              </a:rPr>
              <a:t>Phosphorus</a:t>
            </a:r>
            <a:endParaRPr lang="en-US" dirty="0"/>
          </a:p>
        </p:txBody>
      </p:sp>
      <p:sp>
        <p:nvSpPr>
          <p:cNvPr id="3" name="Content Placeholder 2"/>
          <p:cNvSpPr>
            <a:spLocks noGrp="1"/>
          </p:cNvSpPr>
          <p:nvPr>
            <p:ph idx="1"/>
          </p:nvPr>
        </p:nvSpPr>
        <p:spPr/>
        <p:txBody>
          <a:bodyPr/>
          <a:lstStyle/>
          <a:p>
            <a:r>
              <a:rPr lang="en-US" dirty="0" smtClean="0"/>
              <a:t>Phosphorus is a chemical element (P). Phosphorus is found in fertilizers, herbicides and wastewater. </a:t>
            </a:r>
          </a:p>
          <a:p>
            <a:r>
              <a:rPr lang="en-US" dirty="0" smtClean="0"/>
              <a:t>Like nitrogen, phosphorus also feeds algae blooms which make the water unlivable for fish, blue crabs and other organisms. </a:t>
            </a:r>
            <a:endParaRPr lang="en-US" dirty="0"/>
          </a:p>
        </p:txBody>
      </p:sp>
      <p:sp>
        <p:nvSpPr>
          <p:cNvPr id="4" name="Slide Number Placeholder 3"/>
          <p:cNvSpPr>
            <a:spLocks noGrp="1"/>
          </p:cNvSpPr>
          <p:nvPr>
            <p:ph type="sldNum" sz="quarter" idx="12"/>
          </p:nvPr>
        </p:nvSpPr>
        <p:spPr/>
        <p:txBody>
          <a:bodyPr/>
          <a:lstStyle/>
          <a:p>
            <a:fld id="{8300C09D-B0E8-49F3-A008-7F786BE4F69C}" type="slidenum">
              <a:rPr lang="en-US" smtClean="0"/>
              <a:pPr/>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solidFill>
                  <a:schemeClr val="bg2">
                    <a:lumMod val="50000"/>
                  </a:schemeClr>
                </a:solidFill>
              </a:rPr>
              <a:t>Sediment</a:t>
            </a:r>
            <a:endParaRPr lang="en-US" dirty="0"/>
          </a:p>
        </p:txBody>
      </p:sp>
      <p:sp>
        <p:nvSpPr>
          <p:cNvPr id="3" name="Content Placeholder 2"/>
          <p:cNvSpPr>
            <a:spLocks noGrp="1"/>
          </p:cNvSpPr>
          <p:nvPr>
            <p:ph idx="1"/>
          </p:nvPr>
        </p:nvSpPr>
        <p:spPr/>
        <p:txBody>
          <a:bodyPr/>
          <a:lstStyle/>
          <a:p>
            <a:r>
              <a:rPr lang="en-US" dirty="0" smtClean="0"/>
              <a:t>Excess sediment gets into our waterways from eroding land and stream banks. </a:t>
            </a:r>
          </a:p>
          <a:p>
            <a:r>
              <a:rPr lang="en-US" dirty="0" smtClean="0"/>
              <a:t>Too much sediment suspended in the water clouds the water, harming fish, oysters, and aquatic grasses. </a:t>
            </a:r>
          </a:p>
        </p:txBody>
      </p:sp>
      <p:sp>
        <p:nvSpPr>
          <p:cNvPr id="4" name="Slide Number Placeholder 3"/>
          <p:cNvSpPr>
            <a:spLocks noGrp="1"/>
          </p:cNvSpPr>
          <p:nvPr>
            <p:ph type="sldNum" sz="quarter" idx="12"/>
          </p:nvPr>
        </p:nvSpPr>
        <p:spPr/>
        <p:txBody>
          <a:bodyPr/>
          <a:lstStyle/>
          <a:p>
            <a:fld id="{8300C09D-B0E8-49F3-A008-7F786BE4F69C}" type="slidenum">
              <a:rPr lang="en-US" smtClean="0"/>
              <a:pPr/>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381</TotalTime>
  <Words>459</Words>
  <Application>Microsoft Office PowerPoint</Application>
  <PresentationFormat>On-screen Show (4:3)</PresentationFormat>
  <Paragraphs>48</Paragraphs>
  <Slides>12</Slides>
  <Notes>0</Notes>
  <HiddenSlides>0</HiddenSlides>
  <MMClips>0</MMClips>
  <ScaleCrop>false</ScaleCrop>
  <HeadingPairs>
    <vt:vector size="4" baseType="variant">
      <vt:variant>
        <vt:lpstr>Theme</vt:lpstr>
      </vt:variant>
      <vt:variant>
        <vt:i4>2</vt:i4>
      </vt:variant>
      <vt:variant>
        <vt:lpstr>Slide Titles</vt:lpstr>
      </vt:variant>
      <vt:variant>
        <vt:i4>12</vt:i4>
      </vt:variant>
    </vt:vector>
  </HeadingPairs>
  <TitlesOfParts>
    <vt:vector size="14" baseType="lpstr">
      <vt:lpstr>Office Theme</vt:lpstr>
      <vt:lpstr>Custom Design</vt:lpstr>
      <vt:lpstr>Storm Drain Medallion  Mini-Grant Program</vt:lpstr>
      <vt:lpstr>Storm Drains   </vt:lpstr>
      <vt:lpstr>Slide 3</vt:lpstr>
      <vt:lpstr>Stormwater Runoff </vt:lpstr>
      <vt:lpstr>Pollutants In Our Waterways</vt:lpstr>
      <vt:lpstr>Nitrogen</vt:lpstr>
      <vt:lpstr>This picture shows an algae bloom in the Chesapeake Bay by the start of the Hampton Roads Bridge Tunnel in Norfolk. Photo was taken in August, 2009. (Photo from The Virginia Pilot).</vt:lpstr>
      <vt:lpstr>Phosphorus</vt:lpstr>
      <vt:lpstr>Sediment</vt:lpstr>
      <vt:lpstr>This picture shows the effects of stream bank erosion. The soil is not held down by vegetation, so it can easily wash into the stream when it rains. (Photo from Great Swamp Watershed Association). </vt:lpstr>
      <vt:lpstr>How You Can Help</vt:lpstr>
      <vt:lpstr>Spread The Word!</vt:lpstr>
    </vt:vector>
  </TitlesOfParts>
  <Company>HRPDC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Lisa Hardy</dc:creator>
  <cp:lastModifiedBy>Lisa Hardy</cp:lastModifiedBy>
  <cp:revision>42</cp:revision>
  <dcterms:created xsi:type="dcterms:W3CDTF">2011-06-23T17:26:42Z</dcterms:created>
  <dcterms:modified xsi:type="dcterms:W3CDTF">2011-07-18T18:29:23Z</dcterms:modified>
</cp:coreProperties>
</file>